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62" r:id="rId4"/>
    <p:sldId id="263" r:id="rId5"/>
    <p:sldId id="265" r:id="rId6"/>
    <p:sldId id="264" r:id="rId7"/>
    <p:sldId id="266" r:id="rId8"/>
    <p:sldId id="267" r:id="rId9"/>
    <p:sldId id="259" r:id="rId10"/>
    <p:sldId id="268" r:id="rId11"/>
    <p:sldId id="269" r:id="rId12"/>
    <p:sldId id="270" r:id="rId13"/>
    <p:sldId id="260" r:id="rId14"/>
    <p:sldId id="261" r:id="rId15"/>
    <p:sldId id="271" r:id="rId16"/>
    <p:sldId id="272" r:id="rId17"/>
    <p:sldId id="273" r:id="rId18"/>
    <p:sldId id="274" r:id="rId19"/>
    <p:sldId id="258" r:id="rId20"/>
  </p:sldIdLst>
  <p:sldSz cx="9144000" cy="5143500" type="screen16x9"/>
  <p:notesSz cx="6858000" cy="9144000"/>
  <p:embeddedFontLst>
    <p:embeddedFont>
      <p:font typeface="Bungee Inline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28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6843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fbd784d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fbd784d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373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fbd784d21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fbd784d21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41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fbd784d21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fbd784d21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353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fbd784d21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fbd784d21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938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fbd784d21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fbd784d21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11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fbd784d21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fbd784d21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164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fbd784d21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fbd784d21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332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fbd784d21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fbd784d21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858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fbd784d21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fbd784d21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704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fbd784d21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fbd784d21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322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fbd784d21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fbd784d21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534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fbd784d2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fbd784d2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306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fbd784d21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fbd784d21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61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fbd784d21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fbd784d21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994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fbd784d21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fbd784d21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581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fbd784d21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fbd784d21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593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fbd784d21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fbd784d21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628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fbd784d21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fbd784d21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824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fbd784d21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fbd784d21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219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jp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g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5.jp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77825" y="4540200"/>
            <a:ext cx="58131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Presesntación de proyecto: PostWork 8</a:t>
            </a:r>
            <a:endParaRPr sz="1800" dirty="0">
              <a:solidFill>
                <a:srgbClr val="0A344A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140429E-98EF-4421-A5DA-5761646F2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077" y="229720"/>
            <a:ext cx="1419225" cy="381000"/>
          </a:xfrm>
          <a:prstGeom prst="rect">
            <a:avLst/>
          </a:prstGeom>
        </p:spPr>
      </p:pic>
      <p:sp>
        <p:nvSpPr>
          <p:cNvPr id="7" name="Google Shape;76;p15">
            <a:extLst>
              <a:ext uri="{FF2B5EF4-FFF2-40B4-BE49-F238E27FC236}">
                <a16:creationId xmlns:a16="http://schemas.microsoft.com/office/drawing/2014/main" id="{F39ABEF2-4933-4111-85D0-11526E641AB6}"/>
              </a:ext>
            </a:extLst>
          </p:cNvPr>
          <p:cNvSpPr txBox="1"/>
          <p:nvPr/>
        </p:nvSpPr>
        <p:spPr>
          <a:xfrm>
            <a:off x="2768885" y="940446"/>
            <a:ext cx="3606229" cy="13296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rgbClr val="FFFFFF"/>
                </a:solidFill>
              </a:rPr>
              <a:t>Fase 2 | Data </a:t>
            </a:r>
            <a:r>
              <a:rPr lang="es-MX" sz="2400" b="1" dirty="0" err="1">
                <a:solidFill>
                  <a:srgbClr val="FFFFFF"/>
                </a:solidFill>
              </a:rPr>
              <a:t>Science</a:t>
            </a:r>
            <a:r>
              <a:rPr lang="es-MX" sz="2400" b="1" dirty="0">
                <a:solidFill>
                  <a:srgbClr val="FFFFFF"/>
                </a:solidFill>
              </a:rPr>
              <a:t>:</a:t>
            </a:r>
          </a:p>
          <a:p>
            <a:pPr lvl="0" algn="ctr"/>
            <a:r>
              <a:rPr lang="es-MX" sz="2400" b="1" dirty="0">
                <a:solidFill>
                  <a:srgbClr val="FFFFFF"/>
                </a:solidFill>
              </a:rPr>
              <a:t>Módulo: Programación y estadística con R</a:t>
            </a:r>
            <a:endParaRPr sz="2400" b="1" dirty="0">
              <a:solidFill>
                <a:srgbClr val="FFFFFF"/>
              </a:solidFill>
            </a:endParaRPr>
          </a:p>
        </p:txBody>
      </p:sp>
      <p:sp>
        <p:nvSpPr>
          <p:cNvPr id="6" name="Google Shape;76;p15">
            <a:extLst>
              <a:ext uri="{FF2B5EF4-FFF2-40B4-BE49-F238E27FC236}">
                <a16:creationId xmlns:a16="http://schemas.microsoft.com/office/drawing/2014/main" id="{F39ABEF2-4933-4111-85D0-11526E641AB6}"/>
              </a:ext>
            </a:extLst>
          </p:cNvPr>
          <p:cNvSpPr txBox="1"/>
          <p:nvPr/>
        </p:nvSpPr>
        <p:spPr>
          <a:xfrm>
            <a:off x="465761" y="2317354"/>
            <a:ext cx="3606229" cy="13296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rgbClr val="FFFFFF"/>
                </a:solidFill>
              </a:rPr>
              <a:t>Equipo 9:</a:t>
            </a:r>
            <a:endParaRPr lang="es-MX" sz="1600" b="1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rgbClr val="FFFFFF"/>
                </a:solidFill>
              </a:rPr>
              <a:t>Tomás Hernández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rgbClr val="FFFFFF"/>
                </a:solidFill>
              </a:rPr>
              <a:t>Isidro Amaro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rgbClr val="FFFFFF"/>
                </a:solidFill>
              </a:rPr>
              <a:t>Francisco Gómez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rgbClr val="FFFFFF"/>
                </a:solidFill>
              </a:rPr>
              <a:t>Christian </a:t>
            </a:r>
            <a:r>
              <a:rPr lang="es-MX" sz="1600" b="1" dirty="0" err="1">
                <a:solidFill>
                  <a:srgbClr val="FFFFFF"/>
                </a:solidFill>
              </a:rPr>
              <a:t>Millan</a:t>
            </a:r>
            <a:endParaRPr lang="es-MX" sz="1600" b="1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rgbClr val="FFFFFF"/>
                </a:solidFill>
              </a:rPr>
              <a:t>Gallardo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rgbClr val="FFFFFF"/>
                </a:solidFill>
              </a:rPr>
              <a:t>Gustavo </a:t>
            </a:r>
            <a:r>
              <a:rPr lang="es-MX" sz="1600" b="1" dirty="0" err="1">
                <a:solidFill>
                  <a:srgbClr val="FFFFFF"/>
                </a:solidFill>
              </a:rPr>
              <a:t>Gutierrez</a:t>
            </a:r>
            <a:endParaRPr lang="es-MX" sz="1600" b="1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0" y="117338"/>
            <a:ext cx="7545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24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3.Cálculo de probabilidades para entender el problema en México.</a:t>
            </a:r>
          </a:p>
        </p:txBody>
      </p:sp>
      <p:sp>
        <p:nvSpPr>
          <p:cNvPr id="90" name="Google Shape;90;p16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4311F033-3E6F-46E9-95EC-F6B92AA18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46" y="355375"/>
            <a:ext cx="1419225" cy="381000"/>
          </a:xfrm>
          <a:prstGeom prst="rect">
            <a:avLst/>
          </a:prstGeom>
        </p:spPr>
      </p:pic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984340"/>
              </p:ext>
            </p:extLst>
          </p:nvPr>
        </p:nvGraphicFramePr>
        <p:xfrm>
          <a:off x="1517631" y="1933335"/>
          <a:ext cx="5733415" cy="2013204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14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6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68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Nivel socioeconómico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Media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Mediana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Moda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Varianza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Bajo 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3.68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3.58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2.99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0.94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Medio bajo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3.9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3.91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3.40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0.94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Medio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4.05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3.91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3.40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0.98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Medio alto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4.23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4.17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3.91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1.02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Alto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4.61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4.6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4.60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1.05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852756" y="934571"/>
            <a:ext cx="7284377" cy="6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sz="1800" b="1" dirty="0">
                <a:solidFill>
                  <a:srgbClr val="FFFFFF"/>
                </a:solidFill>
              </a:rPr>
              <a:t>¿Cuál es la probabilidad de que el gasto en alimentos no saludables sea menor o igual a medio salario mínimo en cada nivel socioeconómico?</a:t>
            </a:r>
            <a:endParaRPr sz="1800" b="1" dirty="0">
              <a:solidFill>
                <a:srgbClr val="FFFFFF"/>
              </a:solidFill>
            </a:endParaRPr>
          </a:p>
        </p:txBody>
      </p:sp>
      <p:sp>
        <p:nvSpPr>
          <p:cNvPr id="15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676281" y="3946539"/>
            <a:ext cx="7284377" cy="6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sz="2400" b="1" dirty="0">
                <a:solidFill>
                  <a:srgbClr val="FFFFFF"/>
                </a:solidFill>
              </a:rPr>
              <a:t>Los datos se ajustan a una distribución normal. </a:t>
            </a:r>
            <a:endParaRPr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69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58314"/>
            <a:ext cx="9144000" cy="580181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0" y="-37154"/>
            <a:ext cx="7545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18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3.Cálculo de probabilidades para entender el problema en México.</a:t>
            </a:r>
          </a:p>
        </p:txBody>
      </p:sp>
      <p:sp>
        <p:nvSpPr>
          <p:cNvPr id="90" name="Google Shape;90;p16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4311F033-3E6F-46E9-95EC-F6B92AA18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305" y="92156"/>
            <a:ext cx="1419225" cy="381000"/>
          </a:xfrm>
          <a:prstGeom prst="rect">
            <a:avLst/>
          </a:prstGeom>
        </p:spPr>
      </p:pic>
      <p:pic>
        <p:nvPicPr>
          <p:cNvPr id="8" name="image13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4548" y="561909"/>
            <a:ext cx="2880000" cy="2160000"/>
          </a:xfrm>
          <a:prstGeom prst="rect">
            <a:avLst/>
          </a:prstGeom>
          <a:ln/>
        </p:spPr>
      </p:pic>
      <p:pic>
        <p:nvPicPr>
          <p:cNvPr id="9" name="image10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101496" y="561909"/>
            <a:ext cx="2880000" cy="2160000"/>
          </a:xfrm>
          <a:prstGeom prst="rect">
            <a:avLst/>
          </a:prstGeom>
          <a:ln/>
        </p:spPr>
      </p:pic>
      <p:pic>
        <p:nvPicPr>
          <p:cNvPr id="10" name="image7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6123002" y="561909"/>
            <a:ext cx="2880000" cy="2160000"/>
          </a:xfrm>
          <a:prstGeom prst="rect">
            <a:avLst/>
          </a:prstGeom>
          <a:ln/>
        </p:spPr>
      </p:pic>
      <p:pic>
        <p:nvPicPr>
          <p:cNvPr id="11" name="image14.png"/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3132000" y="2780833"/>
            <a:ext cx="2880000" cy="2160000"/>
          </a:xfrm>
          <a:prstGeom prst="rect">
            <a:avLst/>
          </a:prstGeom>
          <a:ln/>
        </p:spPr>
      </p:pic>
      <p:pic>
        <p:nvPicPr>
          <p:cNvPr id="13" name="image12.png"/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84548" y="2774290"/>
            <a:ext cx="2880000" cy="2160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64851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0" y="117338"/>
            <a:ext cx="7545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24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3.Cálculo de probabilidades para entender el problema en México.</a:t>
            </a:r>
          </a:p>
        </p:txBody>
      </p:sp>
      <p:sp>
        <p:nvSpPr>
          <p:cNvPr id="90" name="Google Shape;90;p16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4311F033-3E6F-46E9-95EC-F6B92AA18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46" y="355375"/>
            <a:ext cx="1419225" cy="381000"/>
          </a:xfrm>
          <a:prstGeom prst="rect">
            <a:avLst/>
          </a:prstGeom>
        </p:spPr>
      </p:pic>
      <p:sp>
        <p:nvSpPr>
          <p:cNvPr id="12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852756" y="934571"/>
            <a:ext cx="7284377" cy="6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sz="1800" b="1" dirty="0">
                <a:solidFill>
                  <a:srgbClr val="FFFFFF"/>
                </a:solidFill>
              </a:rPr>
              <a:t>Tabla 3. Resumen de las probabilidades obtenidas de gastos de alimentos no saludables por niveles socioeconómicos.</a:t>
            </a:r>
            <a:endParaRPr sz="1800" b="1" dirty="0">
              <a:solidFill>
                <a:srgbClr val="FFFFFF"/>
              </a:solidFill>
            </a:endParaRPr>
          </a:p>
        </p:txBody>
      </p:sp>
      <p:sp>
        <p:nvSpPr>
          <p:cNvPr id="15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676281" y="3542833"/>
            <a:ext cx="7284377" cy="6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sz="1800" b="1" dirty="0">
                <a:solidFill>
                  <a:srgbClr val="FFFFFF"/>
                </a:solidFill>
              </a:rPr>
              <a:t>Se muestran que el nivel socioeconómico con mayor probabilidad de gastar $103.50 es el nivel bajo (0.84105), y conforme se aumenta el nivel socioeconómico la probabilidad reduce, hasta llegar a la probabilidad mas baja por el nivel socioeconómico alto (0.50718).</a:t>
            </a:r>
            <a:endParaRPr sz="1800" b="1" dirty="0">
              <a:solidFill>
                <a:srgbClr val="FFFFFF"/>
              </a:solidFill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868147"/>
              </p:ext>
            </p:extLst>
          </p:nvPr>
        </p:nvGraphicFramePr>
        <p:xfrm>
          <a:off x="1284370" y="1670945"/>
          <a:ext cx="5732780" cy="182041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866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6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Nivel socioeconómico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Probabilidad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Bajo 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0.84105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Medio bajo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0.77619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Medio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0.72141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Medio alto 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0.65151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Alto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0.50718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626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0" y="261175"/>
            <a:ext cx="7545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32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#### 4.Plantea hipótesis estadísticas y concluye sobre ellas para entender el problema en México</a:t>
            </a:r>
          </a:p>
        </p:txBody>
      </p:sp>
      <p:sp>
        <p:nvSpPr>
          <p:cNvPr id="110" name="Google Shape;110;p17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1575100" y="1383650"/>
            <a:ext cx="43653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dirty="0">
                <a:solidFill>
                  <a:srgbClr val="FFFFFF"/>
                </a:solidFill>
              </a:rPr>
              <a:t>Lorem ipsum dolor sit amet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4">
            <a:alphaModFix/>
          </a:blip>
          <a:srcRect b="10"/>
          <a:stretch/>
        </p:blipFill>
        <p:spPr>
          <a:xfrm>
            <a:off x="978500" y="1383669"/>
            <a:ext cx="430475" cy="4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5">
            <a:alphaModFix/>
          </a:blip>
          <a:srcRect t="99" b="109"/>
          <a:stretch/>
        </p:blipFill>
        <p:spPr>
          <a:xfrm>
            <a:off x="978500" y="1946144"/>
            <a:ext cx="430475" cy="4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1575100" y="1946125"/>
            <a:ext cx="43653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dirty="0">
                <a:solidFill>
                  <a:srgbClr val="FFFFFF"/>
                </a:solidFill>
              </a:rPr>
              <a:t>Lorem ipsum dolor sit amet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9BFFD6E-3CC0-4173-9230-5B43070D4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1046" y="355375"/>
            <a:ext cx="1419225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0" y="-30822"/>
            <a:ext cx="6777326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18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5. Estimación de un modelo de regresión, lineal o logístico, para identificar los determinantes de la inseguridad alimentaria en México</a:t>
            </a:r>
          </a:p>
        </p:txBody>
      </p:sp>
      <p:sp>
        <p:nvSpPr>
          <p:cNvPr id="127" name="Google Shape;127;p18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8DBFEF9-0E79-4FE2-9F65-EC85B35A2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46" y="355375"/>
            <a:ext cx="1419225" cy="381000"/>
          </a:xfrm>
          <a:prstGeom prst="rect">
            <a:avLst/>
          </a:prstGeom>
        </p:spPr>
      </p:pic>
      <p:sp>
        <p:nvSpPr>
          <p:cNvPr id="8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261511" y="1707965"/>
            <a:ext cx="8589671" cy="6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b="1" dirty="0">
                <a:solidFill>
                  <a:srgbClr val="FFFFFF"/>
                </a:solidFill>
              </a:rPr>
              <a:t>Modelo 2: IA ~ nse5f + </a:t>
            </a:r>
            <a:r>
              <a:rPr lang="es-MX" b="1" dirty="0" err="1">
                <a:solidFill>
                  <a:srgbClr val="FFFFFF"/>
                </a:solidFill>
              </a:rPr>
              <a:t>area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numpeho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refin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edadjef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sexojef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añosedu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als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alns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numpeho:refin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añosedu:refin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edadjef:refin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als:refin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alns:refin</a:t>
            </a:r>
            <a:r>
              <a:rPr lang="es-MX" b="1" dirty="0">
                <a:solidFill>
                  <a:srgbClr val="FFFFFF"/>
                </a:solidFill>
              </a:rPr>
              <a:t> + nse5f:refin + </a:t>
            </a:r>
            <a:r>
              <a:rPr lang="es-MX" b="1" dirty="0" err="1">
                <a:solidFill>
                  <a:srgbClr val="FFFFFF"/>
                </a:solidFill>
              </a:rPr>
              <a:t>area:refin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sexojef:refin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numpeho:area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añosedu:area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edadjef:area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als:area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alns:area</a:t>
            </a:r>
            <a:r>
              <a:rPr lang="es-MX" b="1" dirty="0">
                <a:solidFill>
                  <a:srgbClr val="FFFFFF"/>
                </a:solidFill>
              </a:rPr>
              <a:t> + nse5f:area + </a:t>
            </a:r>
            <a:r>
              <a:rPr lang="es-MX" b="1" dirty="0" err="1">
                <a:solidFill>
                  <a:srgbClr val="FFFFFF"/>
                </a:solidFill>
              </a:rPr>
              <a:t>sexojef:area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numpeho:sexojef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añosedu:sexojef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edadjef:sexojef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als:sexojef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alns:sexojef</a:t>
            </a:r>
            <a:r>
              <a:rPr lang="es-MX" b="1" dirty="0">
                <a:solidFill>
                  <a:srgbClr val="FFFFFF"/>
                </a:solidFill>
              </a:rPr>
              <a:t> + nse5f:sexojef + numpeho:nse5f + añosedu:nse5f + edadjef:nse5f + als:nse5f + alns:nse5f</a:t>
            </a:r>
          </a:p>
          <a:p>
            <a:pPr algn="just"/>
            <a:endParaRPr lang="es-MX" sz="1800" b="1" dirty="0">
              <a:solidFill>
                <a:srgbClr val="FFFFFF"/>
              </a:solidFill>
            </a:endParaRPr>
          </a:p>
        </p:txBody>
      </p:sp>
      <p:sp>
        <p:nvSpPr>
          <p:cNvPr id="10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292809" y="1216102"/>
            <a:ext cx="8558373" cy="6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b="1" dirty="0">
                <a:solidFill>
                  <a:srgbClr val="FFFFFF"/>
                </a:solidFill>
              </a:rPr>
              <a:t>Modelo 1: IA ~ nse5f + </a:t>
            </a:r>
            <a:r>
              <a:rPr lang="es-MX" b="1" dirty="0" err="1">
                <a:solidFill>
                  <a:srgbClr val="FFFFFF"/>
                </a:solidFill>
              </a:rPr>
              <a:t>area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numpeho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refin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edadjef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sexojef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añosedu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als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alns</a:t>
            </a:r>
            <a:endParaRPr b="1" dirty="0">
              <a:solidFill>
                <a:srgbClr val="FFFFFF"/>
              </a:solidFill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114878"/>
              </p:ext>
            </p:extLst>
          </p:nvPr>
        </p:nvGraphicFramePr>
        <p:xfrm>
          <a:off x="1346331" y="3276398"/>
          <a:ext cx="5732145" cy="910209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10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0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0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Modelo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AIC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Pseudo R2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Modelo 1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22168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0.09125799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Modelo 2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22116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0.09555227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0" y="-30822"/>
            <a:ext cx="6777326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18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5. Estimación de un modelo de regresión, lineal o logístico, para identificar los determinantes de la inseguridad alimentaria en México</a:t>
            </a:r>
          </a:p>
        </p:txBody>
      </p:sp>
      <p:sp>
        <p:nvSpPr>
          <p:cNvPr id="127" name="Google Shape;127;p18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8DBFEF9-0E79-4FE2-9F65-EC85B35A2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46" y="355375"/>
            <a:ext cx="1419225" cy="381000"/>
          </a:xfrm>
          <a:prstGeom prst="rect">
            <a:avLst/>
          </a:prstGeom>
        </p:spPr>
      </p:pic>
      <p:sp>
        <p:nvSpPr>
          <p:cNvPr id="10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292809" y="1216102"/>
            <a:ext cx="8558373" cy="6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b="1" dirty="0">
                <a:solidFill>
                  <a:srgbClr val="FFFFFF"/>
                </a:solidFill>
              </a:rPr>
              <a:t>Modelo 3: IA ~ </a:t>
            </a:r>
            <a:r>
              <a:rPr lang="es-MX" b="1" dirty="0" err="1">
                <a:solidFill>
                  <a:srgbClr val="FFFFFF"/>
                </a:solidFill>
              </a:rPr>
              <a:t>numpeho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refin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edadjef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sexojef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añosedu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als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alns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numpeho:area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añosedu:sexojef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edadjef:sexojef</a:t>
            </a:r>
            <a:r>
              <a:rPr lang="es-MX" b="1" dirty="0">
                <a:solidFill>
                  <a:srgbClr val="FFFFFF"/>
                </a:solidFill>
              </a:rPr>
              <a:t> + añosedu:nse5f + edadjef:nse5f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11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292809" y="1857075"/>
            <a:ext cx="8558373" cy="6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sz="2000" dirty="0">
                <a:solidFill>
                  <a:srgbClr val="FFFFFF"/>
                </a:solidFill>
              </a:rPr>
              <a:t>Pese a que el modelo 3 resultó ser el de mejores métricas, tiene un problema grave de </a:t>
            </a:r>
            <a:r>
              <a:rPr lang="es-MX" sz="2000" dirty="0" err="1">
                <a:solidFill>
                  <a:srgbClr val="FFFFFF"/>
                </a:solidFill>
              </a:rPr>
              <a:t>multicolinealidad</a:t>
            </a:r>
            <a:r>
              <a:rPr lang="es-MX" sz="2000" dirty="0">
                <a:solidFill>
                  <a:srgbClr val="FFFFFF"/>
                </a:solidFill>
              </a:rPr>
              <a:t> que se descubrió aplicando la prueba de inflación de varianza (VIF). 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3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292808" y="3194516"/>
            <a:ext cx="8558373" cy="6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b="1" dirty="0">
                <a:solidFill>
                  <a:srgbClr val="FFFFFF"/>
                </a:solidFill>
              </a:rPr>
              <a:t>Modelo 4:  IA ~ </a:t>
            </a:r>
            <a:r>
              <a:rPr lang="es-MX" b="1" dirty="0" err="1">
                <a:solidFill>
                  <a:srgbClr val="FFFFFF"/>
                </a:solidFill>
              </a:rPr>
              <a:t>numpeho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refin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edadjef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añosedu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als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alns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numpeho:area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añosedu:sexojef</a:t>
            </a:r>
            <a:r>
              <a:rPr lang="es-MX" b="1" dirty="0">
                <a:solidFill>
                  <a:srgbClr val="FFFFFF"/>
                </a:solidFill>
              </a:rPr>
              <a:t> + </a:t>
            </a:r>
            <a:r>
              <a:rPr lang="es-MX" b="1" dirty="0" err="1">
                <a:solidFill>
                  <a:srgbClr val="FFFFFF"/>
                </a:solidFill>
              </a:rPr>
              <a:t>edadjef:sexojef</a:t>
            </a:r>
            <a:r>
              <a:rPr lang="es-MX" b="1" dirty="0">
                <a:solidFill>
                  <a:srgbClr val="FFFFFF"/>
                </a:solidFill>
              </a:rPr>
              <a:t> + añosedu:nse5f + edadjef:nse5f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211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0" y="-30822"/>
            <a:ext cx="6777326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18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5. Estimación de un modelo de regresión, lineal o logístico, para identificar los determinantes de la inseguridad alimentaria en México</a:t>
            </a:r>
          </a:p>
        </p:txBody>
      </p:sp>
      <p:sp>
        <p:nvSpPr>
          <p:cNvPr id="127" name="Google Shape;127;p18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8DBFEF9-0E79-4FE2-9F65-EC85B35A2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46" y="355375"/>
            <a:ext cx="1419225" cy="381000"/>
          </a:xfrm>
          <a:prstGeom prst="rect">
            <a:avLst/>
          </a:prstGeom>
        </p:spPr>
      </p:pic>
      <p:sp>
        <p:nvSpPr>
          <p:cNvPr id="10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292809" y="1216102"/>
            <a:ext cx="8558373" cy="6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b="1" dirty="0">
                <a:solidFill>
                  <a:srgbClr val="FFFFFF"/>
                </a:solidFill>
              </a:rPr>
              <a:t>A continuación se validaron los supuestos para el modelo 4: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11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111899" y="1510385"/>
            <a:ext cx="5107374" cy="1975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sz="1600" dirty="0">
                <a:solidFill>
                  <a:srgbClr val="FFFFFF"/>
                </a:solidFill>
              </a:rPr>
              <a:t>A continuación se validaron los supuestos para el modelo 4:</a:t>
            </a:r>
          </a:p>
          <a:p>
            <a:pPr algn="just"/>
            <a:r>
              <a:rPr lang="es-MX" sz="1600" dirty="0">
                <a:solidFill>
                  <a:srgbClr val="FFFFFF"/>
                </a:solidFill>
              </a:rPr>
              <a:t>a) </a:t>
            </a:r>
            <a:r>
              <a:rPr lang="es-MX" sz="1600" dirty="0" err="1">
                <a:solidFill>
                  <a:srgbClr val="FFFFFF"/>
                </a:solidFill>
              </a:rPr>
              <a:t>Multicolinealidad</a:t>
            </a:r>
            <a:r>
              <a:rPr lang="es-MX" sz="1600" dirty="0">
                <a:solidFill>
                  <a:srgbClr val="FFFFFF"/>
                </a:solidFill>
              </a:rPr>
              <a:t>: no se ve ningún patrón definido que pudiera indicar un grado de dependencia entre las observaciones.</a:t>
            </a:r>
          </a:p>
          <a:p>
            <a:pPr algn="just"/>
            <a:r>
              <a:rPr lang="es-MX" sz="1600" dirty="0">
                <a:solidFill>
                  <a:srgbClr val="FFFFFF"/>
                </a:solidFill>
              </a:rPr>
              <a:t>b) </a:t>
            </a:r>
            <a:r>
              <a:rPr lang="es-MX" sz="1600" dirty="0" err="1">
                <a:solidFill>
                  <a:srgbClr val="FFFFFF"/>
                </a:solidFill>
              </a:rPr>
              <a:t>Independencia:No</a:t>
            </a:r>
            <a:r>
              <a:rPr lang="es-MX" sz="1600" dirty="0">
                <a:solidFill>
                  <a:srgbClr val="FFFFFF"/>
                </a:solidFill>
              </a:rPr>
              <a:t> se ve ningún patrón definido que pudiera indicar un grado de dependencia entre las observaciones, por lo que el supuesto se cumple.</a:t>
            </a:r>
          </a:p>
          <a:p>
            <a:pPr algn="just"/>
            <a:r>
              <a:rPr lang="es-MX" sz="1600" dirty="0">
                <a:solidFill>
                  <a:srgbClr val="FFFFFF"/>
                </a:solidFill>
              </a:rPr>
              <a:t>c) Linealidad: Se tiene que no existe evidencia estadística para rechazar la hipótesis de que los productos son igual a cero, de modo que el supuesto de linealidad se cumple.</a:t>
            </a:r>
          </a:p>
          <a:p>
            <a:pPr algn="just"/>
            <a:endParaRPr lang="es-MX" sz="1600" dirty="0">
              <a:solidFill>
                <a:srgbClr val="FFFFFF"/>
              </a:solidFill>
            </a:endParaRPr>
          </a:p>
          <a:p>
            <a:pPr marL="457200" indent="-457200" algn="just">
              <a:buAutoNum type="alphaLcParenR" startAt="2"/>
            </a:pPr>
            <a:endParaRPr lang="es-MX" sz="1600" dirty="0">
              <a:solidFill>
                <a:srgbClr val="FFFFFF"/>
              </a:solidFill>
            </a:endParaRPr>
          </a:p>
          <a:p>
            <a:pPr marL="457200" indent="-457200" algn="just">
              <a:buAutoNum type="alphaLcParenR" startAt="2"/>
            </a:pPr>
            <a:endParaRPr lang="es-MX" sz="1600" dirty="0">
              <a:solidFill>
                <a:srgbClr val="FFFFFF"/>
              </a:solidFill>
            </a:endParaRPr>
          </a:p>
        </p:txBody>
      </p:sp>
      <p:pic>
        <p:nvPicPr>
          <p:cNvPr id="12" name="image4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782410" y="1290899"/>
            <a:ext cx="2798445" cy="3049270"/>
          </a:xfrm>
          <a:prstGeom prst="rect">
            <a:avLst/>
          </a:prstGeom>
          <a:ln/>
        </p:spPr>
      </p:pic>
      <p:sp>
        <p:nvSpPr>
          <p:cNvPr id="14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5472016" y="4340169"/>
            <a:ext cx="3558059" cy="6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sz="1100" b="1" dirty="0">
                <a:solidFill>
                  <a:srgbClr val="FFFFFF"/>
                </a:solidFill>
              </a:rPr>
              <a:t>En el gráfico de residuales no se ve ningún patrón definido que pudiera indicar un grado de dependencia entre las observaciones.</a:t>
            </a:r>
            <a:endParaRPr sz="11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95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0" y="-30822"/>
            <a:ext cx="6777326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18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5. Estimación de un modelo de regresión, lineal o logístico, para identificar los determinantes de la inseguridad alimentaria en México</a:t>
            </a:r>
          </a:p>
        </p:txBody>
      </p:sp>
      <p:sp>
        <p:nvSpPr>
          <p:cNvPr id="127" name="Google Shape;127;p18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8DBFEF9-0E79-4FE2-9F65-EC85B35A2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46" y="355375"/>
            <a:ext cx="1419225" cy="381000"/>
          </a:xfrm>
          <a:prstGeom prst="rect">
            <a:avLst/>
          </a:prstGeom>
        </p:spPr>
      </p:pic>
      <p:sp>
        <p:nvSpPr>
          <p:cNvPr id="10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292809" y="1082731"/>
            <a:ext cx="8558373" cy="6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b="1" dirty="0">
                <a:solidFill>
                  <a:srgbClr val="FFFFFF"/>
                </a:solidFill>
              </a:rPr>
              <a:t>Comparando ambos modelos, se tiene lo siguiente: </a:t>
            </a:r>
            <a:endParaRPr b="1" dirty="0">
              <a:solidFill>
                <a:srgbClr val="FFFFFF"/>
              </a:solidFill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259383"/>
              </p:ext>
            </p:extLst>
          </p:nvPr>
        </p:nvGraphicFramePr>
        <p:xfrm>
          <a:off x="1223042" y="1439369"/>
          <a:ext cx="5732145" cy="910209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10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0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0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Modelo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AIC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Pseudo R2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Modelo 3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 22087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0.09483598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Modelo 4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22089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0.09467564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182711"/>
              </p:ext>
            </p:extLst>
          </p:nvPr>
        </p:nvGraphicFramePr>
        <p:xfrm>
          <a:off x="1294481" y="2897312"/>
          <a:ext cx="5732780" cy="2123821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43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3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3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79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Variable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Coeficiente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Variable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Coeficiente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Intercepto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2.4644254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alns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0.9994064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numpeho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1.2080799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numpeho:area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0.9662002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refin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1.4956810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añosedu:sexojef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1.0320940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edadjef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1.0226579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edadjef:sexojef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0.9957723 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añosedu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0.9695440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añosedu:nse5f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0.9917262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als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0.9997761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edadjef:nse5f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0.9938537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292808" y="2411803"/>
            <a:ext cx="8558373" cy="6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b="1" dirty="0">
                <a:solidFill>
                  <a:srgbClr val="FFFFFF"/>
                </a:solidFill>
              </a:rPr>
              <a:t>Influencia de las variables explicativas sobre la variable objetivo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154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0" y="-30822"/>
            <a:ext cx="6777326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18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5. Estimación de un modelo de regresión, lineal o logístico, para identificar los determinantes de la inseguridad alimentaria en México</a:t>
            </a:r>
          </a:p>
        </p:txBody>
      </p:sp>
      <p:sp>
        <p:nvSpPr>
          <p:cNvPr id="127" name="Google Shape;127;p18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8DBFEF9-0E79-4FE2-9F65-EC85B35A2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46" y="355375"/>
            <a:ext cx="1419225" cy="381000"/>
          </a:xfrm>
          <a:prstGeom prst="rect">
            <a:avLst/>
          </a:prstGeom>
        </p:spPr>
      </p:pic>
      <p:sp>
        <p:nvSpPr>
          <p:cNvPr id="10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292809" y="1082731"/>
            <a:ext cx="8558373" cy="6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b="1" dirty="0">
                <a:solidFill>
                  <a:srgbClr val="FFFFFF"/>
                </a:solidFill>
              </a:rPr>
              <a:t>Finalmente, se calculan los intervalos de confianza para los coeficientes </a:t>
            </a:r>
          </a:p>
          <a:p>
            <a:pPr algn="just"/>
            <a:r>
              <a:rPr lang="es-MX" b="1" dirty="0">
                <a:solidFill>
                  <a:srgbClr val="FFFFFF"/>
                </a:solidFill>
              </a:rPr>
              <a:t>de los predictores:</a:t>
            </a:r>
            <a:endParaRPr b="1" dirty="0">
              <a:solidFill>
                <a:srgbClr val="FFFFFF"/>
              </a:solidFill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614469"/>
              </p:ext>
            </p:extLst>
          </p:nvPr>
        </p:nvGraphicFramePr>
        <p:xfrm>
          <a:off x="1526521" y="1662486"/>
          <a:ext cx="5724525" cy="21158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  <a:highlight>
                            <a:srgbClr val="FFFFFF"/>
                          </a:highlight>
                        </a:rPr>
                        <a:t>Variable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2.5%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97.5%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  <a:highlight>
                            <a:srgbClr val="FFFFFF"/>
                          </a:highlight>
                        </a:rPr>
                        <a:t>Variable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2.5%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97.5%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Intercepto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1.9933520 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3.0480279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alns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0.9991845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0.9996264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numpeho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  <a:highlight>
                            <a:srgbClr val="FFFFFF"/>
                          </a:highlight>
                        </a:rPr>
                        <a:t>1.1820358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1.2349334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numpeho:area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0.9481619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0.9846686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refin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1.3706795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1.6334161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añosedu:sexojef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1.0199859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1.0443211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edadjef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1.0184790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1.0268991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edadjef:sexojef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0.9929893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0.9985863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añosedu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0.9526730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0.9865828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añosedu:nse5f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0.9879187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0.9955657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als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0.9996744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0.9998777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edadjef:nse5f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  <a:highlight>
                            <a:srgbClr val="FFFFFF"/>
                          </a:highlight>
                        </a:rPr>
                        <a:t>0.9929008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  <a:highlight>
                            <a:srgbClr val="FFFFFF"/>
                          </a:highlight>
                        </a:rPr>
                        <a:t>0.9947976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496579" y="3924728"/>
            <a:ext cx="8558373" cy="739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b="1" dirty="0">
                <a:solidFill>
                  <a:srgbClr val="FFFFFF"/>
                </a:solidFill>
              </a:rPr>
              <a:t>De este modo, se recomendó un modelo que explica el fenómeno de la inseguridad alimentaria en los hogares, identificando los factores que influyen más y en qué proporción, así como su relación con la variable estudiada. 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57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0" y="261175"/>
            <a:ext cx="7545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400" dirty="0" err="1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Lorem</a:t>
            </a:r>
            <a:r>
              <a:rPr lang="es-MX" sz="34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r>
              <a:rPr lang="es-MX" sz="3400" dirty="0" err="1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ipsum</a:t>
            </a:r>
            <a:endParaRPr lang="es-MX" sz="3400" dirty="0">
              <a:solidFill>
                <a:srgbClr val="0A344A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endParaRPr sz="3400" dirty="0">
              <a:solidFill>
                <a:srgbClr val="0A344A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1575075" y="1501800"/>
            <a:ext cx="43653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>
                <a:solidFill>
                  <a:srgbClr val="FFFFFF"/>
                </a:solidFill>
              </a:rPr>
              <a:t>Lorem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ipsum</a:t>
            </a:r>
            <a:endParaRPr lang="es-MX" dirty="0">
              <a:solidFill>
                <a:srgbClr val="FFFFFF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826" y="2857875"/>
            <a:ext cx="1904350" cy="216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5">
            <a:alphaModFix/>
          </a:blip>
          <a:srcRect b="10"/>
          <a:stretch/>
        </p:blipFill>
        <p:spPr>
          <a:xfrm>
            <a:off x="978475" y="1501819"/>
            <a:ext cx="430475" cy="4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8475" y="2064294"/>
            <a:ext cx="430475" cy="4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1575075" y="2064275"/>
            <a:ext cx="4365300" cy="43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>
                <a:solidFill>
                  <a:srgbClr val="FFFFFF"/>
                </a:solidFill>
              </a:rPr>
              <a:t>Lorem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ipsum</a:t>
            </a:r>
            <a:endParaRPr lang="es-MX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 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AFF83F6-84EA-49B9-8B66-D2CF2501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1046" y="355375"/>
            <a:ext cx="1419225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37622" y="117338"/>
            <a:ext cx="6530305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24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</a:rPr>
              <a:t>Análisis de la Inseguridad Alimentaria en México</a:t>
            </a:r>
            <a:endParaRPr lang="es-MX" sz="2400" dirty="0">
              <a:solidFill>
                <a:srgbClr val="0A344A"/>
              </a:solidFill>
              <a:latin typeface="Bungee Inline"/>
              <a:ea typeface="Bungee Inline"/>
              <a:cs typeface="Bungee Inline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713" y="1402350"/>
            <a:ext cx="629400" cy="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066899-FD22-4B0B-970F-BA2031667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045" y="352400"/>
            <a:ext cx="1419225" cy="381000"/>
          </a:xfrm>
          <a:prstGeom prst="rect">
            <a:avLst/>
          </a:prstGeom>
        </p:spPr>
      </p:pic>
      <p:sp>
        <p:nvSpPr>
          <p:cNvPr id="14" name="Google Shape;76;p15">
            <a:extLst>
              <a:ext uri="{FF2B5EF4-FFF2-40B4-BE49-F238E27FC236}">
                <a16:creationId xmlns:a16="http://schemas.microsoft.com/office/drawing/2014/main" id="{7F199088-B2C1-4536-9F60-F6BFCAC67E70}"/>
              </a:ext>
            </a:extLst>
          </p:cNvPr>
          <p:cNvSpPr txBox="1"/>
          <p:nvPr/>
        </p:nvSpPr>
        <p:spPr>
          <a:xfrm>
            <a:off x="1429113" y="1397140"/>
            <a:ext cx="6482994" cy="264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s-MX" sz="2400" dirty="0">
                <a:solidFill>
                  <a:srgbClr val="FFFFFF"/>
                </a:solidFill>
              </a:rPr>
              <a:t>Contenido</a:t>
            </a:r>
            <a:r>
              <a:rPr lang="es-MX" sz="1800" dirty="0">
                <a:solidFill>
                  <a:srgbClr val="FFFFFF"/>
                </a:solidFill>
              </a:rPr>
              <a:t>:</a:t>
            </a:r>
          </a:p>
          <a:p>
            <a:pPr lvl="0" algn="just"/>
            <a:r>
              <a:rPr lang="es-MX" sz="1600" dirty="0">
                <a:solidFill>
                  <a:schemeClr val="bg1"/>
                </a:solidFill>
              </a:rPr>
              <a:t>1. Planteamiento del problema del caso</a:t>
            </a:r>
          </a:p>
          <a:p>
            <a:pPr lvl="0" algn="just"/>
            <a:r>
              <a:rPr lang="es-MX" sz="1600" dirty="0">
                <a:solidFill>
                  <a:schemeClr val="bg1"/>
                </a:solidFill>
              </a:rPr>
              <a:t>2. Análisis descriptivo de la información</a:t>
            </a:r>
          </a:p>
          <a:p>
            <a:pPr lvl="0" algn="just"/>
            <a:r>
              <a:rPr lang="es-MX" sz="1600" dirty="0">
                <a:solidFill>
                  <a:schemeClr val="bg1"/>
                </a:solidFill>
              </a:rPr>
              <a:t>3.Cálculo de probabilidades para entender el problema en México.</a:t>
            </a:r>
          </a:p>
          <a:p>
            <a:pPr lvl="0" algn="just"/>
            <a:r>
              <a:rPr lang="es-MX" sz="1600" dirty="0">
                <a:solidFill>
                  <a:schemeClr val="bg1"/>
                </a:solidFill>
              </a:rPr>
              <a:t>4. Planteamiento de hipótesis estadísticas y conclusión sobre ellas para entender el problema en México</a:t>
            </a:r>
          </a:p>
          <a:p>
            <a:pPr lvl="0" algn="just"/>
            <a:r>
              <a:rPr lang="es-MX" sz="1600" dirty="0">
                <a:solidFill>
                  <a:schemeClr val="bg1"/>
                </a:solidFill>
              </a:rPr>
              <a:t>5. Estimación de un modelo de regresión, lineal o logístico, para identificar los determinantes de la inseguridad alimentaria en México</a:t>
            </a:r>
          </a:p>
          <a:p>
            <a:pPr marL="342900" lvl="0" indent="-342900" algn="just">
              <a:buAutoNum type="arabicPeriod"/>
            </a:pPr>
            <a:endParaRPr lang="es-MX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127350" y="261175"/>
            <a:ext cx="60240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24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1. Planteamiento del problema del caso</a:t>
            </a:r>
          </a:p>
        </p:txBody>
      </p:sp>
      <p:sp>
        <p:nvSpPr>
          <p:cNvPr id="137" name="Google Shape;137;p19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C63FE8D7-5622-483A-A3B4-46A73726FE3A}"/>
              </a:ext>
            </a:extLst>
          </p:cNvPr>
          <p:cNvSpPr txBox="1"/>
          <p:nvPr/>
        </p:nvSpPr>
        <p:spPr>
          <a:xfrm>
            <a:off x="1275311" y="1271494"/>
            <a:ext cx="6685347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s-MX" dirty="0">
                <a:solidFill>
                  <a:srgbClr val="FFFFFF"/>
                </a:solidFill>
              </a:rPr>
              <a:t>Seguridad Alimentaria: De acuerdo a (</a:t>
            </a:r>
            <a:r>
              <a:rPr lang="es-MX" dirty="0" err="1">
                <a:solidFill>
                  <a:srgbClr val="FFFFFF"/>
                </a:solidFill>
              </a:rPr>
              <a:t>Shamah</a:t>
            </a:r>
            <a:r>
              <a:rPr lang="es-MX" dirty="0">
                <a:solidFill>
                  <a:srgbClr val="FFFFFF"/>
                </a:solidFill>
              </a:rPr>
              <a:t>-Levy, 2014) la inseguridad alimentaria se define como la disponibilidad limitada o incierta de alimentos nutricionalmente adecuados e inocuos; o la capacidad limitada e incierta de adquirir alimentos adecuados en formas socialmente aceptables. En México, casi una cuarta parte de la población enfrenta algún nivel de inseguridad alimentaria (1).</a:t>
            </a:r>
          </a:p>
        </p:txBody>
      </p:sp>
      <p:sp>
        <p:nvSpPr>
          <p:cNvPr id="20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1269703" y="2764042"/>
            <a:ext cx="6604586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>
                <a:solidFill>
                  <a:srgbClr val="FFFFFF"/>
                </a:solidFill>
              </a:rPr>
              <a:t>Un centro de salud nutricional está interesado en analizar estadísticamente y probabilísticamente el fenómeno de la inseguridad alimentaria para poder desarrollar un modelo que permita identificar los determinantes socioeconómicos detrás de ella.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A7CB28F-079E-4E39-A404-1B277885A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46" y="355375"/>
            <a:ext cx="1419225" cy="381000"/>
          </a:xfrm>
          <a:prstGeom prst="rect">
            <a:avLst/>
          </a:prstGeom>
        </p:spPr>
      </p:pic>
      <p:pic>
        <p:nvPicPr>
          <p:cNvPr id="10" name="Google Shape;113;p17"/>
          <p:cNvPicPr preferRelativeResize="0"/>
          <p:nvPr/>
        </p:nvPicPr>
        <p:blipFill rotWithShape="1">
          <a:blip r:embed="rId5">
            <a:alphaModFix/>
          </a:blip>
          <a:srcRect t="99" b="109"/>
          <a:stretch/>
        </p:blipFill>
        <p:spPr>
          <a:xfrm>
            <a:off x="548010" y="1404250"/>
            <a:ext cx="430475" cy="4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3;p17"/>
          <p:cNvPicPr preferRelativeResize="0"/>
          <p:nvPr/>
        </p:nvPicPr>
        <p:blipFill rotWithShape="1">
          <a:blip r:embed="rId5">
            <a:alphaModFix/>
          </a:blip>
          <a:srcRect t="99" b="109"/>
          <a:stretch/>
        </p:blipFill>
        <p:spPr>
          <a:xfrm>
            <a:off x="548010" y="2860392"/>
            <a:ext cx="430475" cy="4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1315691" y="3759441"/>
            <a:ext cx="6604586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>
                <a:solidFill>
                  <a:srgbClr val="FFFFFF"/>
                </a:solidFill>
              </a:rPr>
              <a:t>Adicionalmente, se plantea el supuesto de que los hogares con menor nivel socioeconómico tienden a gastar más en productos no saludables que las personas con mayores niveles socioeconómicos y se quiere validar la veracidad de tal dicho. 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3" name="Google Shape;113;p17"/>
          <p:cNvPicPr preferRelativeResize="0"/>
          <p:nvPr/>
        </p:nvPicPr>
        <p:blipFill rotWithShape="1">
          <a:blip r:embed="rId5">
            <a:alphaModFix/>
          </a:blip>
          <a:srcRect t="99" b="109"/>
          <a:stretch/>
        </p:blipFill>
        <p:spPr>
          <a:xfrm>
            <a:off x="548009" y="3886084"/>
            <a:ext cx="430475" cy="4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137624" y="131616"/>
            <a:ext cx="60240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24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2. Análisis descriptivo de la información</a:t>
            </a:r>
          </a:p>
        </p:txBody>
      </p:sp>
      <p:sp>
        <p:nvSpPr>
          <p:cNvPr id="137" name="Google Shape;137;p19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A7CB28F-079E-4E39-A404-1B277885A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46" y="355375"/>
            <a:ext cx="1419225" cy="381000"/>
          </a:xfrm>
          <a:prstGeom prst="rect">
            <a:avLst/>
          </a:prstGeom>
        </p:spPr>
      </p:pic>
      <p:sp>
        <p:nvSpPr>
          <p:cNvPr id="12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914446" y="1007934"/>
            <a:ext cx="6604586" cy="84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>
                <a:solidFill>
                  <a:srgbClr val="FFFFFF"/>
                </a:solidFill>
              </a:rPr>
              <a:t>Análisis de la estructura de la base de datos:</a:t>
            </a:r>
          </a:p>
          <a:p>
            <a:pPr algn="just"/>
            <a:r>
              <a:rPr lang="es-MX" dirty="0">
                <a:solidFill>
                  <a:srgbClr val="FFFFFF"/>
                </a:solidFill>
              </a:rPr>
              <a:t>La base de datos proporcionada contiene un total de 40,809 observaciones con 10 variables. En la Tabla 1 se describen las variables. </a:t>
            </a:r>
          </a:p>
          <a:p>
            <a:pPr algn="just"/>
            <a:endParaRPr lang="es-MX" dirty="0">
              <a:solidFill>
                <a:srgbClr val="FFFFFF"/>
              </a:solidFill>
            </a:endParaRPr>
          </a:p>
          <a:p>
            <a:pPr algn="just"/>
            <a:endParaRPr lang="es-MX" dirty="0">
              <a:solidFill>
                <a:srgbClr val="FFFFFF"/>
              </a:solidFill>
            </a:endParaRPr>
          </a:p>
          <a:p>
            <a:pPr algn="just"/>
            <a:endParaRPr dirty="0">
              <a:solidFill>
                <a:srgbClr val="FFFFFF"/>
              </a:solidFill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715241"/>
              </p:ext>
            </p:extLst>
          </p:nvPr>
        </p:nvGraphicFramePr>
        <p:xfrm>
          <a:off x="932850" y="1762310"/>
          <a:ext cx="6318196" cy="30486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533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3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Nombre de la variable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Tipo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Descripción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Nivel socioeconómico del hogar(nse5f)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Entero(int)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1 "Bajo", 2 "Medio bajo", 3 "Medio", 4 "Medio alto", 5 "Alto"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Zona geográfica(area):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Entero(int)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0 "Zona urbana", 1 "Zona rural"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8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Número de persona en el hogar (numpeho)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Entero(int)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5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Recursos financieros distintos al ingreso laboral(refin):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Entero(int)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0 "no", 1 "sí"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8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Edad del jefe/a de familia(edadjef )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Entero(int)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8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Sexo del jefe/a de familia(sexoje):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Entero(int)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0 "Hombre", 1 "Mujer"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8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Años de educación del jefe de familia(añosedu)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Entero(int)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3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Logaritmo natural del gasto en alimentos saludables(ln_als)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Número(num)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1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Logaritmo natural del gasto en alimentos no saludables(ln_alns)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Número(num)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1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(Inseguridad alimentaria en el hogar(IA):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Entero(int)</a:t>
                      </a:r>
                      <a:endParaRPr lang="es-MX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0 "No presenta IA", 1 "Presenta IA"</a:t>
                      </a:r>
                      <a:endParaRPr lang="es-MX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404" marR="24404" marT="24404" marB="24404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914446" y="4773558"/>
            <a:ext cx="6604586" cy="33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dirty="0">
                <a:solidFill>
                  <a:srgbClr val="FFFFFF"/>
                </a:solidFill>
              </a:rPr>
              <a:t>TABLA 1</a:t>
            </a:r>
          </a:p>
          <a:p>
            <a:pPr algn="just"/>
            <a:endParaRPr lang="es-MX" dirty="0">
              <a:solidFill>
                <a:srgbClr val="FFFFFF"/>
              </a:solidFill>
            </a:endParaRPr>
          </a:p>
          <a:p>
            <a:pPr algn="just"/>
            <a:endParaRPr lang="es-MX" dirty="0">
              <a:solidFill>
                <a:srgbClr val="FFFFFF"/>
              </a:solidFill>
            </a:endParaRPr>
          </a:p>
          <a:p>
            <a:pPr algn="just"/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956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137624" y="131616"/>
            <a:ext cx="60240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24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2. Análisis descriptivo de la información</a:t>
            </a:r>
          </a:p>
        </p:txBody>
      </p:sp>
      <p:sp>
        <p:nvSpPr>
          <p:cNvPr id="137" name="Google Shape;137;p19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A7CB28F-079E-4E39-A404-1B277885A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46" y="355375"/>
            <a:ext cx="1419225" cy="381000"/>
          </a:xfrm>
          <a:prstGeom prst="rect">
            <a:avLst/>
          </a:prstGeom>
        </p:spPr>
      </p:pic>
      <p:sp>
        <p:nvSpPr>
          <p:cNvPr id="12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914446" y="1007934"/>
            <a:ext cx="6604586" cy="6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>
                <a:solidFill>
                  <a:srgbClr val="FFFFFF"/>
                </a:solidFill>
              </a:rPr>
              <a:t>Gráficas del análisis exploratorio de los datos previo al cálculo de las medidas descriptivas de las variables mencionadas anteriormente</a:t>
            </a:r>
          </a:p>
          <a:p>
            <a:pPr algn="just"/>
            <a:endParaRPr dirty="0">
              <a:solidFill>
                <a:srgbClr val="FFFFFF"/>
              </a:solidFill>
            </a:endParaRPr>
          </a:p>
        </p:txBody>
      </p:sp>
      <p:pic>
        <p:nvPicPr>
          <p:cNvPr id="9" name="image12.png"/>
          <p:cNvPicPr/>
          <p:nvPr/>
        </p:nvPicPr>
        <p:blipFill>
          <a:blip r:embed="rId5"/>
          <a:srcRect b="20203"/>
          <a:stretch>
            <a:fillRect/>
          </a:stretch>
        </p:blipFill>
        <p:spPr>
          <a:xfrm>
            <a:off x="288368" y="1612807"/>
            <a:ext cx="3283200" cy="1917886"/>
          </a:xfrm>
          <a:prstGeom prst="rect">
            <a:avLst/>
          </a:prstGeom>
          <a:ln/>
        </p:spPr>
      </p:pic>
      <p:pic>
        <p:nvPicPr>
          <p:cNvPr id="10" name="image2.png"/>
          <p:cNvPicPr/>
          <p:nvPr/>
        </p:nvPicPr>
        <p:blipFill>
          <a:blip r:embed="rId6"/>
          <a:srcRect b="19726"/>
          <a:stretch>
            <a:fillRect/>
          </a:stretch>
        </p:blipFill>
        <p:spPr>
          <a:xfrm>
            <a:off x="4341434" y="1612807"/>
            <a:ext cx="3281991" cy="1917886"/>
          </a:xfrm>
          <a:prstGeom prst="rect">
            <a:avLst/>
          </a:prstGeom>
          <a:ln/>
        </p:spPr>
      </p:pic>
      <p:sp>
        <p:nvSpPr>
          <p:cNvPr id="11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4532836" y="3540584"/>
            <a:ext cx="2909612" cy="6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>
                <a:solidFill>
                  <a:srgbClr val="FFFFFF"/>
                </a:solidFill>
              </a:rPr>
              <a:t>Gráfica 2. Los gastos en alimentos saludables (</a:t>
            </a:r>
            <a:r>
              <a:rPr lang="es-MX" dirty="0" err="1">
                <a:solidFill>
                  <a:srgbClr val="FFFFFF"/>
                </a:solidFill>
              </a:rPr>
              <a:t>alns</a:t>
            </a:r>
            <a:r>
              <a:rPr lang="es-MX" dirty="0">
                <a:solidFill>
                  <a:srgbClr val="FFFFFF"/>
                </a:solidFill>
              </a:rPr>
              <a:t>) muestran un mínimo: 0.0, primer cuartil: 3.4, media: 4.11 , mediana: 4.0, tercer cuartil: 4.86 y máximo: 8.29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412194" y="3552223"/>
            <a:ext cx="2909612" cy="6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>
                <a:solidFill>
                  <a:srgbClr val="FFFFFF"/>
                </a:solidFill>
              </a:rPr>
              <a:t>Gráfica 1. Los gasto en alimentos saludables (</a:t>
            </a:r>
            <a:r>
              <a:rPr lang="es-MX" dirty="0" err="1">
                <a:solidFill>
                  <a:srgbClr val="FFFFFF"/>
                </a:solidFill>
              </a:rPr>
              <a:t>ln_als</a:t>
            </a:r>
            <a:r>
              <a:rPr lang="es-MX" dirty="0">
                <a:solidFill>
                  <a:srgbClr val="FFFFFF"/>
                </a:solidFill>
              </a:rPr>
              <a:t>)  muestran un mínimo: 1.09, primer cuartil: 5.84, media: 6.19 , mediana: 6.27, tercer cuartil: 6.63 y máximo: 8.6 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59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756709"/>
            <a:ext cx="9143992" cy="6068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1" y="-84038"/>
            <a:ext cx="6777316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20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2. Análisis descriptivo de la información</a:t>
            </a:r>
          </a:p>
        </p:txBody>
      </p:sp>
      <p:sp>
        <p:nvSpPr>
          <p:cNvPr id="137" name="Google Shape;137;p19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A7CB28F-079E-4E39-A404-1B277885A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46" y="21180"/>
            <a:ext cx="1419225" cy="381000"/>
          </a:xfrm>
          <a:prstGeom prst="rect">
            <a:avLst/>
          </a:prstGeom>
        </p:spPr>
      </p:pic>
      <p:pic>
        <p:nvPicPr>
          <p:cNvPr id="14" name="image10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5148" y="504784"/>
            <a:ext cx="2880000" cy="2160000"/>
          </a:xfrm>
          <a:prstGeom prst="rect">
            <a:avLst/>
          </a:prstGeom>
          <a:ln/>
        </p:spPr>
      </p:pic>
      <p:pic>
        <p:nvPicPr>
          <p:cNvPr id="15" name="image6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147044" y="504784"/>
            <a:ext cx="2880000" cy="2160000"/>
          </a:xfrm>
          <a:prstGeom prst="rect">
            <a:avLst/>
          </a:prstGeom>
          <a:ln/>
        </p:spPr>
      </p:pic>
      <p:pic>
        <p:nvPicPr>
          <p:cNvPr id="16" name="image5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6145518" y="484309"/>
            <a:ext cx="2880000" cy="2160000"/>
          </a:xfrm>
          <a:prstGeom prst="rect">
            <a:avLst/>
          </a:prstGeom>
          <a:ln/>
        </p:spPr>
      </p:pic>
      <p:pic>
        <p:nvPicPr>
          <p:cNvPr id="18" name="image4.png"/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45148" y="2833563"/>
            <a:ext cx="2880000" cy="2160000"/>
          </a:xfrm>
          <a:prstGeom prst="rect">
            <a:avLst/>
          </a:prstGeom>
          <a:ln/>
        </p:spPr>
      </p:pic>
      <p:pic>
        <p:nvPicPr>
          <p:cNvPr id="19" name="image16.png"/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3147044" y="2844876"/>
            <a:ext cx="2880000" cy="2160000"/>
          </a:xfrm>
          <a:prstGeom prst="rect">
            <a:avLst/>
          </a:prstGeom>
          <a:ln/>
        </p:spPr>
      </p:pic>
      <p:pic>
        <p:nvPicPr>
          <p:cNvPr id="22" name="image3.png"/>
          <p:cNvPicPr/>
          <p:nvPr/>
        </p:nvPicPr>
        <p:blipFill>
          <a:blip r:embed="rId10"/>
          <a:srcRect/>
          <a:stretch>
            <a:fillRect/>
          </a:stretch>
        </p:blipFill>
        <p:spPr>
          <a:xfrm>
            <a:off x="6145518" y="2844876"/>
            <a:ext cx="2880000" cy="2160000"/>
          </a:xfrm>
          <a:prstGeom prst="rect">
            <a:avLst/>
          </a:prstGeom>
          <a:ln/>
        </p:spPr>
      </p:pic>
      <p:sp>
        <p:nvSpPr>
          <p:cNvPr id="23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925897" y="2538722"/>
            <a:ext cx="1221402" cy="30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>
                <a:solidFill>
                  <a:srgbClr val="FFFFFF"/>
                </a:solidFill>
              </a:rPr>
              <a:t>Gráfica 3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4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3961295" y="2538722"/>
            <a:ext cx="1221402" cy="30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>
                <a:solidFill>
                  <a:srgbClr val="FFFFFF"/>
                </a:solidFill>
              </a:rPr>
              <a:t>Gráfica 4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5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7067553" y="2538722"/>
            <a:ext cx="1221402" cy="30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>
                <a:solidFill>
                  <a:srgbClr val="FFFFFF"/>
                </a:solidFill>
              </a:rPr>
              <a:t>Gráfica 5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7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925897" y="4899289"/>
            <a:ext cx="1221402" cy="30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>
                <a:solidFill>
                  <a:srgbClr val="FFFFFF"/>
                </a:solidFill>
              </a:rPr>
              <a:t>Gráfica 6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8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3961295" y="4899289"/>
            <a:ext cx="1221402" cy="30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>
                <a:solidFill>
                  <a:srgbClr val="FFFFFF"/>
                </a:solidFill>
              </a:rPr>
              <a:t>Gráfica 7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7067553" y="4899289"/>
            <a:ext cx="1221402" cy="30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>
                <a:solidFill>
                  <a:srgbClr val="FFFFFF"/>
                </a:solidFill>
              </a:rPr>
              <a:t>Gráfica 8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610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756709"/>
            <a:ext cx="9143992" cy="6068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1" y="-84038"/>
            <a:ext cx="6777316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20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2. Análisis descriptivo de la información</a:t>
            </a:r>
          </a:p>
        </p:txBody>
      </p:sp>
      <p:sp>
        <p:nvSpPr>
          <p:cNvPr id="137" name="Google Shape;137;p19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A7CB28F-079E-4E39-A404-1B277885A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46" y="21180"/>
            <a:ext cx="1419225" cy="381000"/>
          </a:xfrm>
          <a:prstGeom prst="rect">
            <a:avLst/>
          </a:prstGeom>
        </p:spPr>
      </p:pic>
      <p:sp>
        <p:nvSpPr>
          <p:cNvPr id="29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1645179" y="4201225"/>
            <a:ext cx="1221402" cy="30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>
                <a:solidFill>
                  <a:srgbClr val="FFFFFF"/>
                </a:solidFill>
              </a:rPr>
              <a:t>Gráfica 9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0" name="image9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95880" y="710958"/>
            <a:ext cx="4320000" cy="3476625"/>
          </a:xfrm>
          <a:prstGeom prst="rect">
            <a:avLst/>
          </a:prstGeom>
          <a:ln/>
        </p:spPr>
      </p:pic>
      <p:pic>
        <p:nvPicPr>
          <p:cNvPr id="26" name="image1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4619936" y="710958"/>
            <a:ext cx="4320000" cy="3476625"/>
          </a:xfrm>
          <a:prstGeom prst="rect">
            <a:avLst/>
          </a:prstGeom>
          <a:ln/>
        </p:spPr>
      </p:pic>
      <p:sp>
        <p:nvSpPr>
          <p:cNvPr id="30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6339568" y="4184554"/>
            <a:ext cx="1221402" cy="30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>
                <a:solidFill>
                  <a:srgbClr val="FFFFFF"/>
                </a:solidFill>
              </a:rPr>
              <a:t>Gráfica 10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888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137624" y="131616"/>
            <a:ext cx="60240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24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2. Análisis descriptivo de la información</a:t>
            </a:r>
          </a:p>
        </p:txBody>
      </p:sp>
      <p:sp>
        <p:nvSpPr>
          <p:cNvPr id="137" name="Google Shape;137;p19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A7CB28F-079E-4E39-A404-1B277885A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46" y="355375"/>
            <a:ext cx="1419225" cy="381000"/>
          </a:xfrm>
          <a:prstGeom prst="rect">
            <a:avLst/>
          </a:prstGeom>
        </p:spPr>
      </p:pic>
      <p:sp>
        <p:nvSpPr>
          <p:cNvPr id="11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5416414" y="1483134"/>
            <a:ext cx="2909612" cy="6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>
                <a:solidFill>
                  <a:srgbClr val="FFFFFF"/>
                </a:solidFill>
              </a:rPr>
              <a:t>Gráfica 11. </a:t>
            </a:r>
          </a:p>
          <a:p>
            <a:pPr algn="just"/>
            <a:r>
              <a:rPr lang="es-MX" dirty="0">
                <a:solidFill>
                  <a:srgbClr val="FFFFFF"/>
                </a:solidFill>
              </a:rPr>
              <a:t>74% de las familias que participaron en la muestra presentan inseguridad alimentaria en el hogar.</a:t>
            </a:r>
          </a:p>
          <a:p>
            <a:pPr algn="just"/>
            <a:r>
              <a:rPr lang="es-MX" dirty="0">
                <a:solidFill>
                  <a:srgbClr val="FFFFFF"/>
                </a:solidFill>
              </a:rPr>
              <a:t>26% de las familias que participaron en la muestra no presentó inseguridad alimentaria. </a:t>
            </a:r>
          </a:p>
          <a:p>
            <a:pPr algn="just"/>
            <a:endParaRPr dirty="0">
              <a:solidFill>
                <a:srgbClr val="FFFFFF"/>
              </a:solidFill>
            </a:endParaRPr>
          </a:p>
        </p:txBody>
      </p:sp>
      <p:pic>
        <p:nvPicPr>
          <p:cNvPr id="14" name="image14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71292" y="1295610"/>
            <a:ext cx="4320000" cy="3456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10854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0" y="117338"/>
            <a:ext cx="7545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2400" dirty="0">
                <a:solidFill>
                  <a:srgbClr val="0A344A"/>
                </a:solidFill>
                <a:latin typeface="Bungee Inline"/>
                <a:ea typeface="Bungee Inline"/>
                <a:cs typeface="Bungee Inline"/>
                <a:sym typeface="Bungee Inline"/>
              </a:rPr>
              <a:t>3.Cálculo de probabilidades para entender el problema en México.</a:t>
            </a:r>
          </a:p>
        </p:txBody>
      </p:sp>
      <p:sp>
        <p:nvSpPr>
          <p:cNvPr id="90" name="Google Shape;90;p16"/>
          <p:cNvSpPr txBox="1"/>
          <p:nvPr/>
        </p:nvSpPr>
        <p:spPr>
          <a:xfrm>
            <a:off x="1867000" y="1619475"/>
            <a:ext cx="4073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4311F033-3E6F-46E9-95EC-F6B92AA18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46" y="355375"/>
            <a:ext cx="1419225" cy="381000"/>
          </a:xfrm>
          <a:prstGeom prst="rect">
            <a:avLst/>
          </a:prstGeom>
        </p:spPr>
      </p:pic>
      <p:pic>
        <p:nvPicPr>
          <p:cNvPr id="10" name="image3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8840" y="1104743"/>
            <a:ext cx="4762500" cy="3210404"/>
          </a:xfrm>
          <a:prstGeom prst="rect">
            <a:avLst/>
          </a:prstGeom>
          <a:ln/>
        </p:spPr>
      </p:pic>
      <p:sp>
        <p:nvSpPr>
          <p:cNvPr id="11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88840" y="4218338"/>
            <a:ext cx="5446993" cy="6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>
                <a:solidFill>
                  <a:srgbClr val="FFFFFF"/>
                </a:solidFill>
              </a:rPr>
              <a:t>Gráfica 12. Distribución Binomial resultante. </a:t>
            </a:r>
          </a:p>
          <a:p>
            <a:pPr algn="just"/>
            <a:r>
              <a:rPr lang="es-MX" dirty="0">
                <a:solidFill>
                  <a:srgbClr val="FFFFFF"/>
                </a:solidFill>
              </a:rPr>
              <a:t>Media = 0.74091, desviación estándar = 0.43815. </a:t>
            </a:r>
          </a:p>
          <a:p>
            <a:pPr algn="just"/>
            <a:r>
              <a:rPr lang="es-MX" dirty="0">
                <a:solidFill>
                  <a:srgbClr val="FFFFFF"/>
                </a:solidFill>
              </a:rPr>
              <a:t>Media teórica esperada = 0.74, desviación estándar es = 0.43863 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4" name="Google Shape;81;p15">
            <a:extLst>
              <a:ext uri="{FF2B5EF4-FFF2-40B4-BE49-F238E27FC236}">
                <a16:creationId xmlns:a16="http://schemas.microsoft.com/office/drawing/2014/main" id="{036A2A53-628E-40BF-9BB9-E2CA1ABA1A84}"/>
              </a:ext>
            </a:extLst>
          </p:cNvPr>
          <p:cNvSpPr txBox="1"/>
          <p:nvPr/>
        </p:nvSpPr>
        <p:spPr>
          <a:xfrm>
            <a:off x="4940180" y="1161009"/>
            <a:ext cx="3730091" cy="253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b="1" dirty="0">
                <a:solidFill>
                  <a:srgbClr val="FFFFFF"/>
                </a:solidFill>
              </a:rPr>
              <a:t>Cálculo de probabilidad de que una familia presente o no inseguridad alimentaria:</a:t>
            </a:r>
          </a:p>
          <a:p>
            <a:pPr algn="just"/>
            <a:r>
              <a:rPr lang="es-MX" dirty="0">
                <a:solidFill>
                  <a:srgbClr val="FFFFFF"/>
                </a:solidFill>
              </a:rPr>
              <a:t>¿Cuál es la probabilidad de que menos de 4 familias presenten IA?</a:t>
            </a:r>
          </a:p>
          <a:p>
            <a:pPr algn="just"/>
            <a:r>
              <a:rPr lang="es-MX" dirty="0">
                <a:solidFill>
                  <a:srgbClr val="FFFFFF"/>
                </a:solidFill>
              </a:rPr>
              <a:t> Se tiene una </a:t>
            </a:r>
            <a:r>
              <a:rPr lang="es-MX" b="1" dirty="0">
                <a:solidFill>
                  <a:srgbClr val="FFFFFF"/>
                </a:solidFill>
              </a:rPr>
              <a:t>probabilidad de  0.00446 que menos de 4 </a:t>
            </a:r>
            <a:r>
              <a:rPr lang="es-MX" dirty="0">
                <a:solidFill>
                  <a:srgbClr val="FFFFFF"/>
                </a:solidFill>
              </a:rPr>
              <a:t>familias de las 10 atendidas en el centro de salud nutricional presenten IA</a:t>
            </a:r>
          </a:p>
          <a:p>
            <a:pPr algn="just"/>
            <a:r>
              <a:rPr lang="es-MX" dirty="0">
                <a:solidFill>
                  <a:srgbClr val="FFFFFF"/>
                </a:solidFill>
              </a:rPr>
              <a:t>Además, podemos calcular otros probabilidades:</a:t>
            </a:r>
          </a:p>
          <a:p>
            <a:pPr algn="just"/>
            <a:r>
              <a:rPr lang="es-MX" dirty="0">
                <a:solidFill>
                  <a:srgbClr val="FFFFFF"/>
                </a:solidFill>
              </a:rPr>
              <a:t>Se tiene una </a:t>
            </a:r>
            <a:r>
              <a:rPr lang="es-MX" b="1" dirty="0">
                <a:solidFill>
                  <a:srgbClr val="FFFFFF"/>
                </a:solidFill>
              </a:rPr>
              <a:t>probabilidad de 0.22224 que mas de 8</a:t>
            </a:r>
            <a:r>
              <a:rPr lang="es-MX" dirty="0">
                <a:solidFill>
                  <a:srgbClr val="FFFFFF"/>
                </a:solidFill>
              </a:rPr>
              <a:t> de las 10 familias presenten Inseguridad Alimentaria en el hogar.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1696</Words>
  <Application>Microsoft Office PowerPoint</Application>
  <PresentationFormat>Presentación en pantalla (16:9)</PresentationFormat>
  <Paragraphs>254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2" baseType="lpstr">
      <vt:lpstr>Arial</vt:lpstr>
      <vt:lpstr>Bungee Inline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GallardoTI</cp:lastModifiedBy>
  <cp:revision>21</cp:revision>
  <dcterms:modified xsi:type="dcterms:W3CDTF">2022-12-18T02:25:16Z</dcterms:modified>
</cp:coreProperties>
</file>